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handoutMasterIdLst>
    <p:handoutMasterId r:id="rId19"/>
  </p:handoutMasterIdLst>
  <p:sldIdLst>
    <p:sldId id="257" r:id="rId5"/>
    <p:sldId id="272" r:id="rId6"/>
    <p:sldId id="282" r:id="rId7"/>
    <p:sldId id="268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404"/>
    <a:srgbClr val="5F6F0F"/>
    <a:srgbClr val="718412"/>
    <a:srgbClr val="65741A"/>
    <a:srgbClr val="70811D"/>
    <a:srgbClr val="7B8D1F"/>
    <a:srgbClr val="839721"/>
    <a:srgbClr val="95AB25"/>
    <a:srgbClr val="BC5500"/>
    <a:srgbClr val="C45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12" d="100"/>
          <a:sy n="112" d="100"/>
        </p:scale>
        <p:origin x="552" y="10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B4EDC-59C0-49C7-8ADA-5A781B329E02}" type="datetimeFigureOut">
              <a:rPr lang="en-US"/>
              <a:t>4/15/2024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29053-DC2A-4342-ADD4-2FD729D91E2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8D46A-B586-417D-BFBD-8C8FE0AAF762}" type="datetimeFigureOut">
              <a:rPr lang="en-US"/>
              <a:t>4/15/2024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A5BD7-F043-4D1B-AA17-CD412FC534D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" name="bottom lines"/>
          <p:cNvGrpSpPr/>
          <p:nvPr/>
        </p:nvGrpSpPr>
        <p:grpSpPr>
          <a:xfrm>
            <a:off x="-8916" y="6057149"/>
            <a:ext cx="5498726" cy="820207"/>
            <a:chOff x="-6689" y="4553748"/>
            <a:chExt cx="4125119" cy="615155"/>
          </a:xfrm>
        </p:grpSpPr>
        <p:sp>
          <p:nvSpPr>
            <p:cNvPr id="9" name="Freeform 8"/>
            <p:cNvSpPr/>
            <p:nvPr/>
          </p:nvSpPr>
          <p:spPr>
            <a:xfrm rot="16200000">
              <a:off x="1754302" y="2802395"/>
              <a:ext cx="612775" cy="411548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4115481 h 4115481"/>
                <a:gd name="connsiteX1" fmla="*/ 612775 w 612775"/>
                <a:gd name="connsiteY1" fmla="*/ 3180443 h 4115481"/>
                <a:gd name="connsiteX2" fmla="*/ 612775 w 612775"/>
                <a:gd name="connsiteY2" fmla="*/ 0 h 41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4115481">
                  <a:moveTo>
                    <a:pt x="0" y="4115481"/>
                  </a:moveTo>
                  <a:lnTo>
                    <a:pt x="612775" y="3180443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Freeform 9"/>
            <p:cNvSpPr/>
            <p:nvPr/>
          </p:nvSpPr>
          <p:spPr>
            <a:xfrm rot="16200000">
              <a:off x="1604659" y="3152814"/>
              <a:ext cx="410751" cy="3621427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  <a:gd name="connsiteX0" fmla="*/ 0 w 410751"/>
                <a:gd name="connsiteY0" fmla="*/ 3614170 h 3614170"/>
                <a:gd name="connsiteX1" fmla="*/ 410751 w 410751"/>
                <a:gd name="connsiteY1" fmla="*/ 2990994 h 3614170"/>
                <a:gd name="connsiteX2" fmla="*/ 405947 w 410751"/>
                <a:gd name="connsiteY2" fmla="*/ 0 h 3614170"/>
                <a:gd name="connsiteX0" fmla="*/ 0 w 410751"/>
                <a:gd name="connsiteY0" fmla="*/ 3621427 h 3621427"/>
                <a:gd name="connsiteX1" fmla="*/ 410751 w 410751"/>
                <a:gd name="connsiteY1" fmla="*/ 2998251 h 3621427"/>
                <a:gd name="connsiteX2" fmla="*/ 405947 w 410751"/>
                <a:gd name="connsiteY2" fmla="*/ 0 h 36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621427">
                  <a:moveTo>
                    <a:pt x="0" y="3621427"/>
                  </a:moveTo>
                  <a:lnTo>
                    <a:pt x="410751" y="2998251"/>
                  </a:lnTo>
                  <a:cubicBezTo>
                    <a:pt x="410359" y="2065358"/>
                    <a:pt x="406339" y="932893"/>
                    <a:pt x="405947" y="0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 rot="16200000">
              <a:off x="1462308" y="3453376"/>
              <a:ext cx="241768" cy="31797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  <a:gd name="connsiteX0" fmla="*/ 0 w 241768"/>
                <a:gd name="connsiteY0" fmla="*/ 3179761 h 3179761"/>
                <a:gd name="connsiteX1" fmla="*/ 238919 w 241768"/>
                <a:gd name="connsiteY1" fmla="*/ 2819370 h 3179761"/>
                <a:gd name="connsiteX2" fmla="*/ 241754 w 241768"/>
                <a:gd name="connsiteY2" fmla="*/ 0 h 31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768" h="3179761">
                  <a:moveTo>
                    <a:pt x="0" y="3179761"/>
                  </a:moveTo>
                  <a:lnTo>
                    <a:pt x="238919" y="2819370"/>
                  </a:lnTo>
                  <a:cubicBezTo>
                    <a:pt x="238654" y="1947313"/>
                    <a:pt x="242019" y="872057"/>
                    <a:pt x="241754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176" y="584200"/>
            <a:ext cx="8735325" cy="200025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176" y="2616200"/>
            <a:ext cx="8735325" cy="1752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4/15/2024</a:t>
            </a:fld>
            <a:endParaRPr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74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4/15/2024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67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2" name="Straight Connector 11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177" y="2209801"/>
            <a:ext cx="8938472" cy="2764335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176" y="4951266"/>
            <a:ext cx="7069519" cy="122093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4/15/2024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63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3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0707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4/15/2024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764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3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6644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0707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4/15/2024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538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4/15/2024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52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4/15/2024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247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4971" y="584200"/>
            <a:ext cx="6094413" cy="5588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4/15/2024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813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5484971" y="584200"/>
            <a:ext cx="6094413" cy="5588000"/>
          </a:xfrm>
          <a:ln w="12700">
            <a:solidFill>
              <a:schemeClr val="bg1">
                <a:lumMod val="75000"/>
                <a:lumOff val="2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4/15/2024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343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4/15/2024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667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584200"/>
            <a:ext cx="2742486" cy="558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584200"/>
            <a:ext cx="7414869" cy="55880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4/15/2024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588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0"/>
                <a:satMod val="100000"/>
              </a:schemeClr>
            </a:gs>
            <a:gs pos="85000">
              <a:schemeClr val="bg2">
                <a:tint val="100000"/>
                <a:shade val="30000"/>
                <a:satMod val="100000"/>
              </a:schemeClr>
            </a:gs>
            <a:gs pos="100000">
              <a:schemeClr val="bg2">
                <a:shade val="60000"/>
                <a:satMod val="1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left lines"/>
          <p:cNvGrpSpPr/>
          <p:nvPr/>
        </p:nvGrpSpPr>
        <p:grpSpPr>
          <a:xfrm>
            <a:off x="-15870" y="-3174"/>
            <a:ext cx="819993" cy="5229225"/>
            <a:chOff x="-11906" y="-2381"/>
            <a:chExt cx="615155" cy="3921919"/>
          </a:xfrm>
        </p:grpSpPr>
        <p:sp>
          <p:nvSpPr>
            <p:cNvPr id="10" name="Freeform 9"/>
            <p:cNvSpPr/>
            <p:nvPr/>
          </p:nvSpPr>
          <p:spPr>
            <a:xfrm>
              <a:off x="-9526" y="0"/>
              <a:ext cx="612775" cy="3919538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3919538">
                  <a:moveTo>
                    <a:pt x="0" y="3919538"/>
                  </a:moveTo>
                  <a:lnTo>
                    <a:pt x="612775" y="2984500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>
              <a:off x="-11906" y="0"/>
              <a:ext cx="410751" cy="3421856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421856">
                  <a:moveTo>
                    <a:pt x="0" y="3421856"/>
                  </a:moveTo>
                  <a:lnTo>
                    <a:pt x="410751" y="2798680"/>
                  </a:lnTo>
                  <a:lnTo>
                    <a:pt x="409575" y="0"/>
                  </a:ln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Freeform 13"/>
            <p:cNvSpPr/>
            <p:nvPr/>
          </p:nvSpPr>
          <p:spPr>
            <a:xfrm>
              <a:off x="-7144" y="-2381"/>
              <a:ext cx="238919" cy="29765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19" h="2976561">
                  <a:moveTo>
                    <a:pt x="0" y="2976561"/>
                  </a:moveTo>
                  <a:lnTo>
                    <a:pt x="238919" y="2616170"/>
                  </a:lnTo>
                  <a:cubicBezTo>
                    <a:pt x="238654" y="1744113"/>
                    <a:pt x="238390" y="872057"/>
                    <a:pt x="238125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797"/>
            <a:ext cx="10360501" cy="446227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8882" y="6356352"/>
            <a:ext cx="2234618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FD029-FB74-4578-B929-F66AA97659CA}" type="datetimeFigureOut">
              <a:rPr lang="en-US"/>
              <a:pPr/>
              <a:t>4/15/2024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3501" y="6356352"/>
            <a:ext cx="5281824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3649" y="6356352"/>
            <a:ext cx="101573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5275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8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73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29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AC081-FA64-B2A3-FB27-44AFB6A1F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1F0B47D-EAD7-E379-95CB-1BF750848E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7212" y="1905000"/>
            <a:ext cx="8735325" cy="2000251"/>
          </a:xfrm>
        </p:spPr>
        <p:txBody>
          <a:bodyPr/>
          <a:lstStyle/>
          <a:p>
            <a:r>
              <a:rPr lang="en-US" dirty="0"/>
              <a:t>Ecclesiastes 11:4-6 </a:t>
            </a:r>
          </a:p>
        </p:txBody>
      </p:sp>
    </p:spTree>
    <p:extLst>
      <p:ext uri="{BB962C8B-B14F-4D97-AF65-F5344CB8AC3E}">
        <p14:creationId xmlns:p14="http://schemas.microsoft.com/office/powerpoint/2010/main" val="381974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AC081-FA64-B2A3-FB27-44AFB6A1F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hunderstorm lightning with a dark cloudy sky">
            <a:extLst>
              <a:ext uri="{FF2B5EF4-FFF2-40B4-BE49-F238E27FC236}">
                <a16:creationId xmlns:a16="http://schemas.microsoft.com/office/drawing/2014/main" id="{E744B5E1-0344-6A50-578F-39F38D2A31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984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7FA99A-9C19-E87B-ED0C-EC810FC82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7612" y="-457200"/>
            <a:ext cx="9525000" cy="1828799"/>
          </a:xfrm>
        </p:spPr>
        <p:txBody>
          <a:bodyPr>
            <a:noAutofit/>
          </a:bodyPr>
          <a:lstStyle/>
          <a:p>
            <a:r>
              <a:rPr lang="en-US" sz="5800" dirty="0"/>
              <a:t>I Can Sleep Through Any Storm</a:t>
            </a:r>
          </a:p>
        </p:txBody>
      </p:sp>
    </p:spTree>
    <p:extLst>
      <p:ext uri="{BB962C8B-B14F-4D97-AF65-F5344CB8AC3E}">
        <p14:creationId xmlns:p14="http://schemas.microsoft.com/office/powerpoint/2010/main" val="241573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83943" y="228600"/>
            <a:ext cx="10360501" cy="2925763"/>
          </a:xfrm>
        </p:spPr>
        <p:txBody>
          <a:bodyPr>
            <a:normAutofit/>
          </a:bodyPr>
          <a:lstStyle/>
          <a:p>
            <a:r>
              <a:rPr lang="en-US" sz="4800" dirty="0"/>
              <a:t>He did his full task and did all of what he should do while he could do it. </a:t>
            </a:r>
            <a:br>
              <a:rPr lang="en-US" sz="4800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A52B34-0946-C50C-5BD7-003D827E8361}"/>
              </a:ext>
            </a:extLst>
          </p:cNvPr>
          <p:cNvSpPr txBox="1"/>
          <p:nvPr/>
        </p:nvSpPr>
        <p:spPr>
          <a:xfrm>
            <a:off x="1425492" y="3962400"/>
            <a:ext cx="9677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Now what does the Bible say on this?</a:t>
            </a:r>
          </a:p>
        </p:txBody>
      </p:sp>
    </p:spTree>
    <p:extLst>
      <p:ext uri="{BB962C8B-B14F-4D97-AF65-F5344CB8AC3E}">
        <p14:creationId xmlns:p14="http://schemas.microsoft.com/office/powerpoint/2010/main" val="352911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70424-AAEA-1812-7098-F23126126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316F764-79F7-154F-9383-135A6A724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2011363"/>
          </a:xfrm>
        </p:spPr>
        <p:txBody>
          <a:bodyPr>
            <a:noAutofit/>
          </a:bodyPr>
          <a:lstStyle/>
          <a:p>
            <a:pPr algn="ctr"/>
            <a:r>
              <a:rPr lang="en-US" sz="6600" dirty="0"/>
              <a:t>Topics from the Story</a:t>
            </a:r>
            <a:br>
              <a:rPr lang="en-US" sz="6600" dirty="0"/>
            </a:br>
            <a:endParaRPr lang="en-US" sz="48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72D9B0A-650E-6739-99FF-D238E947C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2209800"/>
            <a:ext cx="10360501" cy="3954269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Procrastination</a:t>
            </a:r>
          </a:p>
          <a:p>
            <a:pPr algn="ctr"/>
            <a:r>
              <a:rPr lang="en-US" sz="4800" dirty="0"/>
              <a:t>Proactiveness</a:t>
            </a:r>
          </a:p>
          <a:p>
            <a:pPr algn="ctr"/>
            <a:r>
              <a:rPr lang="en-US" sz="4800" dirty="0"/>
              <a:t>How should we be in the “Storm”?</a:t>
            </a:r>
          </a:p>
        </p:txBody>
      </p:sp>
    </p:spTree>
    <p:extLst>
      <p:ext uri="{BB962C8B-B14F-4D97-AF65-F5344CB8AC3E}">
        <p14:creationId xmlns:p14="http://schemas.microsoft.com/office/powerpoint/2010/main" val="417953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4D47D-9DBB-2E88-E977-067C79042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455BBE8-ADF5-33E4-1BE3-491DAAF02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71596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Procrastination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C37E72-4B10-83EA-2314-3B734831A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990600"/>
            <a:ext cx="10360501" cy="5592763"/>
          </a:xfrm>
        </p:spPr>
        <p:txBody>
          <a:bodyPr>
            <a:normAutofit/>
          </a:bodyPr>
          <a:lstStyle/>
          <a:p>
            <a:r>
              <a:rPr lang="en-US" sz="3200" u="sng" dirty="0"/>
              <a:t>Procrastinating from indecisiveness</a:t>
            </a:r>
          </a:p>
          <a:p>
            <a:r>
              <a:rPr lang="en-US" sz="3200" dirty="0"/>
              <a:t>First what is Indecision?</a:t>
            </a:r>
          </a:p>
          <a:p>
            <a:pPr lvl="1"/>
            <a:r>
              <a:rPr lang="en-US" sz="2800" dirty="0"/>
              <a:t>“a wavering between two or more possible courses of action”</a:t>
            </a:r>
          </a:p>
          <a:p>
            <a:r>
              <a:rPr lang="en-US" b="1" u="sng" dirty="0"/>
              <a:t>Ecclesiastes 11:4-6 </a:t>
            </a:r>
            <a:r>
              <a:rPr lang="en-US" baseline="30000" dirty="0"/>
              <a:t>4 </a:t>
            </a:r>
            <a:r>
              <a:rPr lang="en-US" dirty="0"/>
              <a:t>He who observes the wind will not sow, And he who regards the clouds will not reap.</a:t>
            </a:r>
          </a:p>
          <a:p>
            <a:r>
              <a:rPr lang="en-US" dirty="0"/>
              <a:t>Lingering on the “what if’s” </a:t>
            </a:r>
          </a:p>
          <a:p>
            <a:r>
              <a:rPr lang="en-US" b="1" u="sng" dirty="0"/>
              <a:t>Luke 9:59-62</a:t>
            </a:r>
            <a:r>
              <a:rPr lang="en-US" u="sng" dirty="0"/>
              <a:t> </a:t>
            </a:r>
            <a:r>
              <a:rPr lang="en-US" baseline="30000" dirty="0"/>
              <a:t>62</a:t>
            </a:r>
            <a:r>
              <a:rPr lang="en-US" dirty="0"/>
              <a:t> But Jesus said to him, “No one, having put his hand to the plow, and looking back, is fit for the kingdom of God.”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5480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3251D-C239-F0E2-0E67-9C6F34E8C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D165E479-5819-3B86-104B-1204E6A6A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63036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How should we overcome this indecisiveness? </a:t>
            </a:r>
            <a:endParaRPr lang="en-US" sz="40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7D4B458-75A4-EDC8-6F1C-297C70A69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1752600"/>
            <a:ext cx="10360501" cy="4411469"/>
          </a:xfrm>
        </p:spPr>
        <p:txBody>
          <a:bodyPr>
            <a:noAutofit/>
          </a:bodyPr>
          <a:lstStyle/>
          <a:p>
            <a:pPr marL="0" lvl="0" indent="0" algn="ctr">
              <a:buClr>
                <a:srgbClr val="009999"/>
              </a:buClr>
              <a:buNone/>
            </a:pPr>
            <a:r>
              <a:rPr lang="en-US" sz="3200" dirty="0">
                <a:solidFill>
                  <a:prstClr val="white"/>
                </a:solidFill>
              </a:rPr>
              <a:t>We should take it to the Lord!</a:t>
            </a:r>
          </a:p>
          <a:p>
            <a:pPr lvl="0" algn="ctr">
              <a:buClr>
                <a:srgbClr val="009999"/>
              </a:buClr>
            </a:pPr>
            <a:r>
              <a:rPr lang="en-US" sz="3200" dirty="0">
                <a:solidFill>
                  <a:prstClr val="white"/>
                </a:solidFill>
              </a:rPr>
              <a:t>1 John 5:14-15 Now this is the confidence that we have in Him, that if we ask anything according to His will, He hears us. </a:t>
            </a:r>
          </a:p>
          <a:p>
            <a:pPr lvl="0" algn="ctr">
              <a:buClr>
                <a:srgbClr val="009999"/>
              </a:buClr>
            </a:pPr>
            <a:r>
              <a:rPr lang="en-US" sz="3200" dirty="0">
                <a:solidFill>
                  <a:prstClr val="white"/>
                </a:solidFill>
              </a:rPr>
              <a:t>Hebrews 4:14-16 </a:t>
            </a:r>
            <a:r>
              <a:rPr lang="en-US" dirty="0"/>
              <a:t>Let us therefore come boldly to the throne of grace, that we may obtain mercy and find grace to help in time of need. </a:t>
            </a:r>
            <a:endParaRPr lang="en-US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50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A74E0-89A8-0964-0E36-33B9ED0C3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DD52070-F5FA-3A7D-418C-E055020C2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71596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Procrastination from Laziness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145AC24-EC43-FD56-3F18-CD73DDC5F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990600"/>
            <a:ext cx="10360501" cy="5592763"/>
          </a:xfrm>
        </p:spPr>
        <p:txBody>
          <a:bodyPr>
            <a:normAutofit/>
          </a:bodyPr>
          <a:lstStyle/>
          <a:p>
            <a:r>
              <a:rPr lang="en-US" sz="3200" dirty="0"/>
              <a:t>Proverbs 6:6-11 </a:t>
            </a:r>
            <a:r>
              <a:rPr lang="en-US" sz="2800" dirty="0"/>
              <a:t>11 So shall your poverty come on you like a prowler, And your need like an armed man. </a:t>
            </a:r>
          </a:p>
          <a:p>
            <a:r>
              <a:rPr lang="en-US" sz="3200" dirty="0"/>
              <a:t>Proverbs 26:13-16 </a:t>
            </a:r>
            <a:r>
              <a:rPr lang="en-US" dirty="0"/>
              <a:t> </a:t>
            </a:r>
            <a:r>
              <a:rPr lang="en-US" i="1" dirty="0"/>
              <a:t>As</a:t>
            </a:r>
            <a:r>
              <a:rPr lang="en-US" dirty="0"/>
              <a:t> a door turns on its hinges, So </a:t>
            </a:r>
            <a:r>
              <a:rPr lang="en-US" i="1" dirty="0"/>
              <a:t>does</a:t>
            </a:r>
            <a:r>
              <a:rPr lang="en-US" dirty="0"/>
              <a:t> the lazy </a:t>
            </a:r>
            <a:r>
              <a:rPr lang="en-US" i="1" dirty="0"/>
              <a:t>man</a:t>
            </a:r>
            <a:r>
              <a:rPr lang="en-US" dirty="0"/>
              <a:t> on his bed.  The lazy </a:t>
            </a:r>
            <a:r>
              <a:rPr lang="en-US" i="1" dirty="0"/>
              <a:t>man</a:t>
            </a:r>
            <a:r>
              <a:rPr lang="en-US" dirty="0"/>
              <a:t> buries his hand in the bowl; It wearies him to bring it back to his mouth.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How should we overcome this laziness?</a:t>
            </a:r>
          </a:p>
          <a:p>
            <a:r>
              <a:rPr lang="en-US" b="1" dirty="0"/>
              <a:t>James 4:17</a:t>
            </a:r>
            <a:r>
              <a:rPr lang="en-US" dirty="0"/>
              <a:t> </a:t>
            </a:r>
            <a:r>
              <a:rPr lang="en-US" baseline="30000" dirty="0"/>
              <a:t>17</a:t>
            </a:r>
            <a:r>
              <a:rPr lang="en-US" dirty="0"/>
              <a:t> Therefore, to him who knows to do good and does not do it, to him it is sin.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6737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E9761-9D2F-A746-CA7A-0E5CF9977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384975C7-4DD3-0824-9A17-870402FD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71596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Proactiveness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9197D6E-0283-49AB-94A6-D1243807D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985520"/>
            <a:ext cx="10360501" cy="5592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The Bible tells us we must work while we have the time to work.</a:t>
            </a:r>
          </a:p>
          <a:p>
            <a:r>
              <a:rPr lang="en-US" b="1" u="sng" dirty="0"/>
              <a:t>Psalms 90:10,12 </a:t>
            </a:r>
            <a:r>
              <a:rPr lang="en-US" b="1" dirty="0"/>
              <a:t> So teach </a:t>
            </a:r>
            <a:r>
              <a:rPr lang="en-US" b="1" i="1" dirty="0"/>
              <a:t>us</a:t>
            </a:r>
            <a:r>
              <a:rPr lang="en-US" b="1" dirty="0"/>
              <a:t> to number our days, That we may gain a heart of wisdom</a:t>
            </a:r>
            <a:r>
              <a:rPr lang="en-US" dirty="0"/>
              <a:t>.</a:t>
            </a:r>
          </a:p>
          <a:p>
            <a:r>
              <a:rPr lang="en-US" b="1" u="sng" dirty="0"/>
              <a:t>Proverbs 6:6-8 </a:t>
            </a:r>
          </a:p>
          <a:p>
            <a:r>
              <a:rPr lang="en-US" dirty="0"/>
              <a:t>They work every moment like it’s their last opportunity </a:t>
            </a:r>
          </a:p>
          <a:p>
            <a:pPr marL="0" indent="0">
              <a:buNone/>
            </a:pPr>
            <a:r>
              <a:rPr lang="en-US" b="1" dirty="0"/>
              <a:t>The Bible tells us we won’t know how much time we have.</a:t>
            </a:r>
          </a:p>
          <a:p>
            <a:r>
              <a:rPr lang="en-US" b="1" u="sng" dirty="0"/>
              <a:t>1 Thessalonians 5:2</a:t>
            </a:r>
          </a:p>
          <a:p>
            <a:r>
              <a:rPr lang="en-US" b="1" u="sng" dirty="0"/>
              <a:t>2 Peter 3:10 </a:t>
            </a:r>
            <a:r>
              <a:rPr lang="en-US" b="1" dirty="0"/>
              <a:t> </a:t>
            </a:r>
            <a:r>
              <a:rPr lang="en-US" dirty="0"/>
              <a:t>But the day of the Lord will come as a thief in the night</a:t>
            </a: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157303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179ED-79A2-03EE-6E49-19D079B4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4A1DA97-2092-6600-4A6A-427BFB246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061" y="152400"/>
            <a:ext cx="10436701" cy="944563"/>
          </a:xfrm>
        </p:spPr>
        <p:txBody>
          <a:bodyPr>
            <a:noAutofit/>
          </a:bodyPr>
          <a:lstStyle/>
          <a:p>
            <a:r>
              <a:rPr lang="en-US" sz="4300" dirty="0"/>
              <a:t>Proactiveness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1D59DCF-F9CD-8226-D06E-51A1E1451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261" y="1219200"/>
            <a:ext cx="10360501" cy="4598377"/>
          </a:xfrm>
        </p:spPr>
        <p:txBody>
          <a:bodyPr>
            <a:noAutofit/>
          </a:bodyPr>
          <a:lstStyle/>
          <a:p>
            <a:pPr marL="0" lvl="0" indent="0">
              <a:buClr>
                <a:srgbClr val="009999"/>
              </a:buClr>
              <a:buNone/>
            </a:pPr>
            <a:r>
              <a:rPr lang="en-US" sz="3600" dirty="0">
                <a:solidFill>
                  <a:prstClr val="white"/>
                </a:solidFill>
              </a:rPr>
              <a:t>Tomorrow may never come</a:t>
            </a:r>
          </a:p>
          <a:p>
            <a:pPr lvl="0">
              <a:buClr>
                <a:srgbClr val="009999"/>
              </a:buClr>
            </a:pPr>
            <a:r>
              <a:rPr lang="en-US" sz="3600" dirty="0">
                <a:solidFill>
                  <a:prstClr val="white"/>
                </a:solidFill>
              </a:rPr>
              <a:t>James 4:13-15 </a:t>
            </a:r>
            <a:r>
              <a:rPr lang="en-US" dirty="0"/>
              <a:t>“Today or tomorrow we will go to such and such a city, spend a year there, buy and sell, and make a profit”</a:t>
            </a:r>
            <a:endParaRPr lang="en-US" sz="3600" dirty="0">
              <a:solidFill>
                <a:prstClr val="white"/>
              </a:solidFill>
            </a:endParaRPr>
          </a:p>
          <a:p>
            <a:pPr lvl="0">
              <a:buClr>
                <a:srgbClr val="009999"/>
              </a:buClr>
            </a:pPr>
            <a:r>
              <a:rPr lang="en-US" sz="3600" dirty="0">
                <a:solidFill>
                  <a:prstClr val="white"/>
                </a:solidFill>
              </a:rPr>
              <a:t>Ephesians 5:15-17 </a:t>
            </a:r>
            <a:r>
              <a:rPr lang="en-US" baseline="30000" dirty="0"/>
              <a:t>16</a:t>
            </a:r>
            <a:r>
              <a:rPr lang="en-US" dirty="0"/>
              <a:t> redeeming the time, because the days are evil. </a:t>
            </a:r>
          </a:p>
          <a:p>
            <a:pPr lvl="0">
              <a:buClr>
                <a:srgbClr val="009999"/>
              </a:buClr>
            </a:pPr>
            <a:r>
              <a:rPr lang="en-US" sz="3600" dirty="0">
                <a:solidFill>
                  <a:prstClr val="white"/>
                </a:solidFill>
              </a:rPr>
              <a:t>We can’t guarantee that we will have tomorrow to help teach souls who are lost. </a:t>
            </a:r>
          </a:p>
          <a:p>
            <a:pPr lvl="0">
              <a:buClr>
                <a:srgbClr val="009999"/>
              </a:buClr>
            </a:pPr>
            <a:r>
              <a:rPr lang="en-US" sz="3600" dirty="0">
                <a:solidFill>
                  <a:prstClr val="white"/>
                </a:solidFill>
              </a:rPr>
              <a:t>Colossians 4:5</a:t>
            </a:r>
          </a:p>
        </p:txBody>
      </p:sp>
    </p:spTree>
    <p:extLst>
      <p:ext uri="{BB962C8B-B14F-4D97-AF65-F5344CB8AC3E}">
        <p14:creationId xmlns:p14="http://schemas.microsoft.com/office/powerpoint/2010/main" val="260231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14708-3B18-7304-C993-7394D6FA8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C2AA43C-A680-A29F-3BE5-805219258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71596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How should we be in the “Storm”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4844829-6B91-2616-F93F-20E9B6285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990600"/>
            <a:ext cx="10360501" cy="5592763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Peace and Calmness through Christ</a:t>
            </a:r>
          </a:p>
          <a:p>
            <a:r>
              <a:rPr lang="en-US" sz="3200" dirty="0"/>
              <a:t>We know that through Christ we can overcome anything.</a:t>
            </a:r>
          </a:p>
          <a:p>
            <a:r>
              <a:rPr lang="en-US" sz="3200" dirty="0"/>
              <a:t>Philippians 4:13 </a:t>
            </a:r>
            <a:r>
              <a:rPr lang="en-US" baseline="30000" dirty="0"/>
              <a:t>13</a:t>
            </a:r>
            <a:r>
              <a:rPr lang="en-US" dirty="0"/>
              <a:t> I can do all things through Christ who strengthens me. </a:t>
            </a:r>
          </a:p>
          <a:p>
            <a:pPr marL="0" indent="0">
              <a:buNone/>
            </a:pPr>
            <a:r>
              <a:rPr lang="en-US" b="1" dirty="0"/>
              <a:t>But how do we do our part in being calm when the storm is overhead?</a:t>
            </a:r>
          </a:p>
          <a:p>
            <a:r>
              <a:rPr lang="en-US" b="1" dirty="0"/>
              <a:t>Philippians 4:6-7</a:t>
            </a:r>
            <a:r>
              <a:rPr lang="en-US" dirty="0"/>
              <a:t> </a:t>
            </a:r>
            <a:r>
              <a:rPr lang="en-US" baseline="30000" dirty="0"/>
              <a:t>6</a:t>
            </a:r>
            <a:r>
              <a:rPr lang="en-US" dirty="0"/>
              <a:t> Be anxious for nothing, but in everything by prayer and supplication, with thanksgiving, let your requests be made known to God</a:t>
            </a:r>
          </a:p>
          <a:p>
            <a:r>
              <a:rPr lang="en-US" b="1" dirty="0"/>
              <a:t>Proverbs 3:5</a:t>
            </a:r>
            <a:r>
              <a:rPr lang="en-US" dirty="0"/>
              <a:t> </a:t>
            </a:r>
          </a:p>
          <a:p>
            <a:r>
              <a:rPr lang="en-US" b="1" dirty="0"/>
              <a:t>Isaiah 41:10</a:t>
            </a:r>
            <a:r>
              <a:rPr lang="en-US" dirty="0"/>
              <a:t> </a:t>
            </a:r>
          </a:p>
          <a:p>
            <a:endParaRPr lang="en-US" b="1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1395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D0774-9B4E-2A19-B7E6-F662E3325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8E945DA3-2E4F-CBCC-154D-8C5FFA43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583" y="228602"/>
            <a:ext cx="10360501" cy="1477962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We Must Prepare for the Storm to calmly sleep through it.</a:t>
            </a:r>
            <a:endParaRPr lang="en-US" sz="40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E8D6E9F-8363-B454-3FEB-48B6301C0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012" y="1524000"/>
            <a:ext cx="10360501" cy="5105398"/>
          </a:xfrm>
        </p:spPr>
        <p:txBody>
          <a:bodyPr>
            <a:noAutofit/>
          </a:bodyPr>
          <a:lstStyle/>
          <a:p>
            <a:pPr marL="0" lvl="0" indent="0" algn="ctr">
              <a:buClr>
                <a:srgbClr val="009999"/>
              </a:buClr>
              <a:buNone/>
            </a:pPr>
            <a:r>
              <a:rPr lang="en-US" sz="3600" dirty="0">
                <a:solidFill>
                  <a:prstClr val="white"/>
                </a:solidFill>
              </a:rPr>
              <a:t>The time is short and tomorrow may never come, how do we be proactive and prepare for this?</a:t>
            </a:r>
          </a:p>
          <a:p>
            <a:pPr marL="0" indent="0" algn="ctr">
              <a:buClr>
                <a:srgbClr val="009999"/>
              </a:buClr>
              <a:buNone/>
            </a:pPr>
            <a:r>
              <a:rPr lang="en-US" dirty="0"/>
              <a:t>We Must:</a:t>
            </a:r>
          </a:p>
          <a:p>
            <a:pPr>
              <a:buClr>
                <a:srgbClr val="009999"/>
              </a:buClr>
            </a:pPr>
            <a:r>
              <a:rPr lang="en-US" b="1" dirty="0"/>
              <a:t>Hear</a:t>
            </a:r>
            <a:r>
              <a:rPr lang="en-US" dirty="0"/>
              <a:t>		 			</a:t>
            </a:r>
            <a:r>
              <a:rPr lang="en-US" b="1" dirty="0"/>
              <a:t>Romans 10:17</a:t>
            </a:r>
            <a:r>
              <a:rPr lang="en-US" dirty="0"/>
              <a:t> </a:t>
            </a:r>
          </a:p>
          <a:p>
            <a:pPr>
              <a:buClr>
                <a:srgbClr val="009999"/>
              </a:buClr>
            </a:pPr>
            <a:r>
              <a:rPr lang="en-US" b="1" dirty="0"/>
              <a:t>Believe</a:t>
            </a:r>
            <a:r>
              <a:rPr lang="en-US" dirty="0"/>
              <a:t>				</a:t>
            </a:r>
            <a:r>
              <a:rPr lang="en-US" b="1" dirty="0"/>
              <a:t>John 8:24</a:t>
            </a:r>
            <a:r>
              <a:rPr lang="en-US" dirty="0"/>
              <a:t> </a:t>
            </a:r>
          </a:p>
          <a:p>
            <a:pPr>
              <a:buClr>
                <a:srgbClr val="009999"/>
              </a:buClr>
            </a:pPr>
            <a:r>
              <a:rPr lang="en-US" b="1" dirty="0"/>
              <a:t>Repent</a:t>
            </a:r>
            <a:r>
              <a:rPr lang="en-US" dirty="0"/>
              <a:t> 				</a:t>
            </a:r>
            <a:r>
              <a:rPr lang="en-US" b="1" dirty="0"/>
              <a:t>Acts 2:38</a:t>
            </a:r>
            <a:r>
              <a:rPr lang="en-US" dirty="0"/>
              <a:t> </a:t>
            </a:r>
          </a:p>
          <a:p>
            <a:pPr>
              <a:buClr>
                <a:srgbClr val="009999"/>
              </a:buClr>
            </a:pPr>
            <a:r>
              <a:rPr lang="en-US" b="1" dirty="0"/>
              <a:t>Confess</a:t>
            </a:r>
            <a:r>
              <a:rPr lang="en-US" dirty="0"/>
              <a:t>				</a:t>
            </a:r>
            <a:r>
              <a:rPr lang="en-US" b="1" dirty="0"/>
              <a:t>Matthew 10:32</a:t>
            </a:r>
            <a:r>
              <a:rPr lang="en-US" dirty="0"/>
              <a:t> </a:t>
            </a:r>
          </a:p>
          <a:p>
            <a:pPr>
              <a:buClr>
                <a:srgbClr val="009999"/>
              </a:buClr>
            </a:pPr>
            <a:r>
              <a:rPr lang="en-US" b="1" dirty="0"/>
              <a:t>Be Baptize</a:t>
            </a:r>
            <a:r>
              <a:rPr lang="en-US" dirty="0"/>
              <a:t> 				</a:t>
            </a:r>
            <a:r>
              <a:rPr lang="en-US" b="1" dirty="0"/>
              <a:t>Galatians 3:26-27</a:t>
            </a:r>
            <a:r>
              <a:rPr lang="en-US" dirty="0"/>
              <a:t> </a:t>
            </a:r>
          </a:p>
          <a:p>
            <a:pPr>
              <a:buClr>
                <a:srgbClr val="009999"/>
              </a:buClr>
            </a:pPr>
            <a:r>
              <a:rPr lang="en-US" b="1" dirty="0"/>
              <a:t>Being faithful unto death</a:t>
            </a:r>
            <a:r>
              <a:rPr lang="en-US" dirty="0"/>
              <a:t> 		 </a:t>
            </a:r>
            <a:r>
              <a:rPr lang="en-US" b="1" dirty="0"/>
              <a:t>Revelation 2:10f</a:t>
            </a:r>
            <a:r>
              <a:rPr lang="en-US" dirty="0"/>
              <a:t> </a:t>
            </a:r>
          </a:p>
          <a:p>
            <a:pPr>
              <a:buClr>
                <a:srgbClr val="009999"/>
              </a:buClr>
            </a:pPr>
            <a:endParaRPr lang="en-US" sz="3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23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F9DA0-069B-AA20-C054-8A91618E6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47FF9-24EA-926A-AFA4-508330B4C9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812" y="2971800"/>
            <a:ext cx="103632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More importantly, will you be prepared to meet God?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0D6926-07AD-D05F-8A92-C3413B05AB3E}"/>
              </a:ext>
            </a:extLst>
          </p:cNvPr>
          <p:cNvSpPr txBox="1"/>
          <p:nvPr/>
        </p:nvSpPr>
        <p:spPr>
          <a:xfrm>
            <a:off x="303213" y="457200"/>
            <a:ext cx="118856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/>
          </a:p>
          <a:p>
            <a:pPr algn="ctr"/>
            <a:r>
              <a:rPr lang="en-US" sz="4900" b="1" dirty="0">
                <a:latin typeface="+mj-lt"/>
                <a:ea typeface="+mj-ea"/>
                <a:cs typeface="+mj-cs"/>
              </a:rPr>
              <a:t>How will you sleep through the storms of life?</a:t>
            </a:r>
          </a:p>
        </p:txBody>
      </p:sp>
    </p:spTree>
    <p:extLst>
      <p:ext uri="{BB962C8B-B14F-4D97-AF65-F5344CB8AC3E}">
        <p14:creationId xmlns:p14="http://schemas.microsoft.com/office/powerpoint/2010/main" val="289543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ch 16x9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787990.potx" id="{BDB9CD5E-36EC-45F3-B87D-6D062B8A3823}" vid="{51682E2F-7C85-4D6F-AD40-072EFC83910D}"/>
    </a:ext>
  </a:extLst>
</a:theme>
</file>

<file path=ppt/theme/theme2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1345093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simple template design works for technology and  businesses, but it's versatile enough to use in other contexts.  It features multiple slide layouts designed for widescreen (16x9 resolution) and includes a sample SmartArt list and chart that are easily editable.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2011-11-26T00:30:00+00:00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TP102787989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694266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0C67BEE-D13F-4BD2-98A5-34D8A0977F68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09BF4D4-EF60-4196-BFC3-9462D60797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36F65B-1B07-41EE-A0E8-BC6EF38552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Triple circuit lines presentation (widescreen)</Template>
  <TotalTime>214</TotalTime>
  <Words>636</Words>
  <Application>Microsoft Office PowerPoint</Application>
  <PresentationFormat>Custom</PresentationFormat>
  <Paragraphs>59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Tech 16x9</vt:lpstr>
      <vt:lpstr>PowerPoint Presentation</vt:lpstr>
      <vt:lpstr>Ecclesiastes 11:4-6 </vt:lpstr>
      <vt:lpstr>I Can Sleep Through Any Storm</vt:lpstr>
      <vt:lpstr>He did his full task and did all of what he should do while he could do it.  </vt:lpstr>
      <vt:lpstr>Topics from the Story </vt:lpstr>
      <vt:lpstr>Procrastination</vt:lpstr>
      <vt:lpstr>How should we overcome this indecisiveness? </vt:lpstr>
      <vt:lpstr>Procrastination from Laziness</vt:lpstr>
      <vt:lpstr>Proactiveness</vt:lpstr>
      <vt:lpstr>Proactiveness</vt:lpstr>
      <vt:lpstr>How should we be in the “Storm”</vt:lpstr>
      <vt:lpstr>We Must Prepare for the Storm to calmly sleep through it.</vt:lpstr>
      <vt:lpstr>More importantly, will you be prepared to meet God?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Gailen Evans</dc:creator>
  <cp:lastModifiedBy>Gailen Evans</cp:lastModifiedBy>
  <cp:revision>15</cp:revision>
  <dcterms:created xsi:type="dcterms:W3CDTF">2024-03-09T20:42:04Z</dcterms:created>
  <dcterms:modified xsi:type="dcterms:W3CDTF">2024-04-15T20:14:49Z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